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2" r:id="rId1"/>
  </p:sldMasterIdLst>
  <p:notesMasterIdLst>
    <p:notesMasterId r:id="rId3"/>
  </p:notesMasterIdLst>
  <p:sldIdLst>
    <p:sldId id="257" r:id="rId2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485" y="0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fld id="{84893698-C2A9-49DB-B2A0-298505A0561E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4" tIns="46232" rIns="92464" bIns="462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891" y="4517883"/>
            <a:ext cx="5680693" cy="3697033"/>
          </a:xfrm>
          <a:prstGeom prst="rect">
            <a:avLst/>
          </a:prstGeom>
        </p:spPr>
        <p:txBody>
          <a:bodyPr vert="horz" lIns="92464" tIns="46232" rIns="92464" bIns="462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128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485" y="8917128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8D33223B-2752-4EF6-877A-2026AB0F3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07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smtClean="0"/>
              <a:t>7/23/2022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638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smtClean="0"/>
              <a:t>7/23/2022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1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smtClean="0"/>
              <a:t>7/23/2022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195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smtClean="0"/>
              <a:t>7/23/2022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254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smtClean="0"/>
              <a:t>7/23/2022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0493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smtClean="0"/>
              <a:t>7/23/2022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460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smtClean="0"/>
              <a:t>7/23/2022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307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smtClean="0"/>
              <a:t>7/23/2022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912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smtClean="0"/>
              <a:t>7/23/2022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05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smtClean="0"/>
              <a:t>7/23/2022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27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smtClean="0"/>
              <a:t>7/23/2022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730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277866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smtClean="0"/>
              <a:t>7/23/2022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189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61CD8E39-B29C-7807-153B-11317CE56562}"/>
              </a:ext>
            </a:extLst>
          </p:cNvPr>
          <p:cNvSpPr/>
          <p:nvPr/>
        </p:nvSpPr>
        <p:spPr>
          <a:xfrm>
            <a:off x="831551" y="4594574"/>
            <a:ext cx="10528897" cy="162231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4E9F28-8626-7ECB-1309-F5B5627FD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507" y="79569"/>
            <a:ext cx="10058400" cy="70230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UUSD Finance Officer Roles — FY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5F1DC-1C22-2D51-F68B-70909B49F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529" y="854015"/>
            <a:ext cx="10058400" cy="42000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Richard Wheeler and Kent Sprunger will serve as Co-Finance Officers for FY 2023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A4DA16E-018D-3F91-1FE4-5B0AB7804B0E}"/>
              </a:ext>
            </a:extLst>
          </p:cNvPr>
          <p:cNvCxnSpPr/>
          <p:nvPr/>
        </p:nvCxnSpPr>
        <p:spPr>
          <a:xfrm>
            <a:off x="329529" y="676796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A picture containing icon&#10;&#10;Description automatically generated">
            <a:extLst>
              <a:ext uri="{FF2B5EF4-FFF2-40B4-BE49-F238E27FC236}">
                <a16:creationId xmlns:a16="http://schemas.microsoft.com/office/drawing/2014/main" id="{A5AF89D7-E0DB-4052-E5A5-1220657E0F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2986" y="79574"/>
            <a:ext cx="759485" cy="70229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6B8865B-8379-075D-EE74-21950CC35A9C}"/>
              </a:ext>
            </a:extLst>
          </p:cNvPr>
          <p:cNvSpPr txBox="1"/>
          <p:nvPr/>
        </p:nvSpPr>
        <p:spPr>
          <a:xfrm>
            <a:off x="706047" y="1208770"/>
            <a:ext cx="488793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14350" marR="0" indent="-285750">
              <a:spcBef>
                <a:spcPts val="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ea typeface="Times New Roman" panose="02020603050405020304" pitchFamily="18" charset="0"/>
              </a:rPr>
              <a:t>Payroll – all employees and bookkeeper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effectLst/>
              <a:ea typeface="Calibri" panose="020F0502020204030204" pitchFamily="34" charset="0"/>
            </a:endParaRPr>
          </a:p>
          <a:p>
            <a:pPr marL="514350" marR="0" indent="-285750">
              <a:spcBef>
                <a:spcPts val="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ea typeface="Times New Roman" panose="02020603050405020304" pitchFamily="18" charset="0"/>
              </a:rPr>
              <a:t>File monthly retirement account reports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effectLst/>
              <a:ea typeface="Calibri" panose="020F0502020204030204" pitchFamily="34" charset="0"/>
            </a:endParaRPr>
          </a:p>
          <a:p>
            <a:pPr marL="514350" marR="0" indent="-285750">
              <a:spcBef>
                <a:spcPts val="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ea typeface="Times New Roman" panose="02020603050405020304" pitchFamily="18" charset="0"/>
              </a:rPr>
              <a:t>Coordinate all employee benefits and reporting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effectLst/>
              <a:ea typeface="Calibri" panose="020F0502020204030204" pitchFamily="34" charset="0"/>
            </a:endParaRPr>
          </a:p>
          <a:p>
            <a:pPr marL="514350" marR="0" indent="-285750">
              <a:spcBef>
                <a:spcPts val="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ea typeface="Times New Roman" panose="02020603050405020304" pitchFamily="18" charset="0"/>
              </a:rPr>
              <a:t>Manage disbursements – process reimbursement requests, pay invoices, and verify against budget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effectLst/>
              <a:ea typeface="Calibri" panose="020F0502020204030204" pitchFamily="34" charset="0"/>
            </a:endParaRPr>
          </a:p>
          <a:p>
            <a:pPr marL="514350" marR="0" indent="-285750">
              <a:spcBef>
                <a:spcPts val="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ea typeface="Times New Roman" panose="02020603050405020304" pitchFamily="18" charset="0"/>
              </a:rPr>
              <a:t>Coordinate Minister’s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D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ea typeface="Times New Roman" panose="02020603050405020304" pitchFamily="18" charset="0"/>
              </a:rPr>
              <a:t>iscretionary Fund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effectLst/>
              <a:ea typeface="Calibri" panose="020F0502020204030204" pitchFamily="34" charset="0"/>
            </a:endParaRPr>
          </a:p>
          <a:p>
            <a:pPr marL="514350" marR="0" indent="-285750">
              <a:spcBef>
                <a:spcPts val="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ea typeface="Times New Roman" panose="02020603050405020304" pitchFamily="18" charset="0"/>
              </a:rPr>
              <a:t>Financial input for Workman's Comp insurance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effectLst/>
              <a:ea typeface="Calibri" panose="020F0502020204030204" pitchFamily="34" charset="0"/>
            </a:endParaRPr>
          </a:p>
          <a:p>
            <a:pPr marL="514350" marR="0" indent="-285750">
              <a:spcBef>
                <a:spcPts val="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ea typeface="Times New Roman" panose="02020603050405020304" pitchFamily="18" charset="0"/>
              </a:rPr>
              <a:t>Coordinate with HR regarding employee status, pay rates, and benefits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effectLst/>
              <a:ea typeface="Calibri" panose="020F0502020204030204" pitchFamily="34" charset="0"/>
            </a:endParaRPr>
          </a:p>
          <a:p>
            <a:pPr marL="458787" indent="-342900">
              <a:buFont typeface="Wingdings" panose="05000000000000000000" pitchFamily="2" charset="2"/>
              <a:buChar char="§"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1B4361-C367-01B6-84E5-4164539514EB}"/>
              </a:ext>
            </a:extLst>
          </p:cNvPr>
          <p:cNvSpPr txBox="1"/>
          <p:nvPr/>
        </p:nvSpPr>
        <p:spPr>
          <a:xfrm>
            <a:off x="6096000" y="1168253"/>
            <a:ext cx="561190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Kent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14350" indent="-285750"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Manage deposits, including Vanco, checks, and cash; Includes fund raising, special events, and donations</a:t>
            </a:r>
          </a:p>
          <a:p>
            <a:pPr marL="514350" indent="-285750"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Maintain General Ledger</a:t>
            </a:r>
          </a:p>
          <a:p>
            <a:pPr marL="514350" indent="-285750"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Develop monthly financial reports for FC, Board</a:t>
            </a:r>
          </a:p>
          <a:p>
            <a:pPr marL="514350" indent="-285750"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Coordinate quarterly pledge statements</a:t>
            </a:r>
          </a:p>
          <a:p>
            <a:pPr marL="514350" indent="-285750"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Cash management and investments for all bank accounts</a:t>
            </a:r>
          </a:p>
          <a:p>
            <a:pPr marL="514350" indent="-285750"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Primary POC for questions and actions requested by committees and congregation members</a:t>
            </a:r>
          </a:p>
          <a:p>
            <a:pPr marL="458787" indent="-342900">
              <a:buFont typeface="Wingdings" panose="05000000000000000000" pitchFamily="2" charset="2"/>
              <a:buChar char="§"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5A47E0-55AB-1A41-78C9-756F8DFB1E99}"/>
              </a:ext>
            </a:extLst>
          </p:cNvPr>
          <p:cNvSpPr txBox="1"/>
          <p:nvPr/>
        </p:nvSpPr>
        <p:spPr>
          <a:xfrm>
            <a:off x="3792072" y="3620077"/>
            <a:ext cx="561190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Shared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14350" indent="-285750"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Lead Power Church to QuickBooks transition</a:t>
            </a:r>
          </a:p>
          <a:p>
            <a:pPr marL="514350" indent="-285750"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Contribute to the monthly Board reports</a:t>
            </a:r>
          </a:p>
          <a:p>
            <a:pPr marL="458787" indent="-342900">
              <a:buFont typeface="Wingdings" panose="05000000000000000000" pitchFamily="2" charset="2"/>
              <a:buChar char="§"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6CB7C8E-0AAE-D1D3-5F13-E3D5933B5DEC}"/>
              </a:ext>
            </a:extLst>
          </p:cNvPr>
          <p:cNvSpPr txBox="1"/>
          <p:nvPr/>
        </p:nvSpPr>
        <p:spPr>
          <a:xfrm>
            <a:off x="3224044" y="6452724"/>
            <a:ext cx="6404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Leah Thompson remains our bookkeeper and accounting resource</a:t>
            </a:r>
          </a:p>
          <a:p>
            <a:pPr marL="458787" indent="-342900">
              <a:buFont typeface="Wingdings" panose="05000000000000000000" pitchFamily="2" charset="2"/>
              <a:buChar char="§"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306F669-3EB2-BB19-ED77-479A07E88BD8}"/>
              </a:ext>
            </a:extLst>
          </p:cNvPr>
          <p:cNvSpPr txBox="1"/>
          <p:nvPr/>
        </p:nvSpPr>
        <p:spPr>
          <a:xfrm>
            <a:off x="706047" y="4948898"/>
            <a:ext cx="5264448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marR="0" indent="-285750">
              <a:spcBef>
                <a:spcPts val="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ea typeface="Times New Roman" panose="02020603050405020304" pitchFamily="18" charset="0"/>
              </a:rPr>
              <a:t>Member of the Finance Committee and 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b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ea typeface="Times New Roman" panose="02020603050405020304" pitchFamily="18" charset="0"/>
              </a:rPr>
              <a:t>udget sub-committee; Chair the annual budget team for pledge goal and final budget, including reporting to the Board and the congregation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effectLst/>
              <a:ea typeface="Calibri" panose="020F0502020204030204" pitchFamily="34" charset="0"/>
            </a:endParaRPr>
          </a:p>
          <a:p>
            <a:pPr marL="514350" marR="0" indent="-285750">
              <a:spcBef>
                <a:spcPts val="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ea typeface="Times New Roman" panose="02020603050405020304" pitchFamily="18" charset="0"/>
              </a:rPr>
              <a:t>Member of the Contracts Team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6FE19C8-696F-1ACB-C338-11A7C752B7A1}"/>
              </a:ext>
            </a:extLst>
          </p:cNvPr>
          <p:cNvSpPr txBox="1"/>
          <p:nvPr/>
        </p:nvSpPr>
        <p:spPr>
          <a:xfrm>
            <a:off x="6096000" y="4948898"/>
            <a:ext cx="526444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285750"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Member of the Finance Committee and pledge sub-committee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C1BEC6A-2F1C-7C88-EAB0-B309CA71C816}"/>
              </a:ext>
            </a:extLst>
          </p:cNvPr>
          <p:cNvSpPr txBox="1"/>
          <p:nvPr/>
        </p:nvSpPr>
        <p:spPr>
          <a:xfrm>
            <a:off x="3105189" y="4630434"/>
            <a:ext cx="51121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>
              <a:spcBef>
                <a:spcPts val="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UUSD Committee Participation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A6FAFC0-8058-27FA-62F6-E7D67E62D6A9}"/>
              </a:ext>
            </a:extLst>
          </p:cNvPr>
          <p:cNvSpPr txBox="1"/>
          <p:nvPr/>
        </p:nvSpPr>
        <p:spPr>
          <a:xfrm>
            <a:off x="116540" y="6452724"/>
            <a:ext cx="13756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bg1"/>
                </a:solidFill>
              </a:rPr>
              <a:t>Updated 2022-07-18</a:t>
            </a:r>
          </a:p>
        </p:txBody>
      </p:sp>
    </p:spTree>
    <p:extLst>
      <p:ext uri="{BB962C8B-B14F-4D97-AF65-F5344CB8AC3E}">
        <p14:creationId xmlns:p14="http://schemas.microsoft.com/office/powerpoint/2010/main" val="142081205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631</TotalTime>
  <Words>199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Retrospect</vt:lpstr>
      <vt:lpstr>UUSD Finance Officer Roles — FY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Sprunger</dc:creator>
  <cp:lastModifiedBy>Paul</cp:lastModifiedBy>
  <cp:revision>21</cp:revision>
  <cp:lastPrinted>2022-07-23T14:45:15Z</cp:lastPrinted>
  <dcterms:created xsi:type="dcterms:W3CDTF">2022-07-09T12:10:06Z</dcterms:created>
  <dcterms:modified xsi:type="dcterms:W3CDTF">2022-07-23T14:45:43Z</dcterms:modified>
</cp:coreProperties>
</file>